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AC43"/>
    <a:srgbClr val="B32A22"/>
    <a:srgbClr val="5EAE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3A4642-272B-401A-8B92-1B43F5197DA6}" v="4" dt="2021-03-02T15:51:18.3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D1D413-D948-4290-A8CE-E2504CBA9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56F6088-8534-4F13-B400-734622E71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9652D9-FFDA-427E-93D9-B8ADF351C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C78F-AD21-419C-9A01-CEF5C93858E3}" type="datetimeFigureOut">
              <a:rPr lang="fr-FR" smtClean="0"/>
              <a:t>28/01/2022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70C9D9-2451-4FD8-A743-B383E00C6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0A0F2C-4ADE-43A7-AFF1-A58FC92F5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2ED7-10CC-42C5-B8EF-619E4C4199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34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FE2977-8E37-4A7C-8D87-421D7D241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1A236BD-3C21-4BE6-844A-723124B2F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0E9D6A-3EE3-47AA-8F01-D07A1104E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C78F-AD21-419C-9A01-CEF5C93858E3}" type="datetimeFigureOut">
              <a:rPr lang="fr-FR" smtClean="0"/>
              <a:t>28/01/2022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A6F0E9-1670-4AA5-BAF4-4AD943AA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DCDAFF-6AA6-4141-ABE9-6B6ABB438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2ED7-10CC-42C5-B8EF-619E4C4199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0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EFD5855-BEB7-4852-B445-3FE9180C7D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328896-6ABB-486A-BC35-BBD83DD60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62DA23-97EA-449A-B337-D1D177962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C78F-AD21-419C-9A01-CEF5C93858E3}" type="datetimeFigureOut">
              <a:rPr lang="fr-FR" smtClean="0"/>
              <a:t>28/01/2022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63E2C3-4BBA-4A3A-A63E-1C4FB6BA3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674479-6FFF-4AAF-B185-CCFAF7273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2ED7-10CC-42C5-B8EF-619E4C4199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42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EFC800-8166-44AB-BA43-1CF5450FE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B6DE6E-24DF-48C8-8EA3-F612BD2BA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1D829E-1D75-4710-B1A1-378571454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C78F-AD21-419C-9A01-CEF5C93858E3}" type="datetimeFigureOut">
              <a:rPr lang="fr-FR" smtClean="0"/>
              <a:t>28/01/2022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5584D4-FE40-41A9-A873-4362ADBD1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4C2F16-778A-4426-8ABF-0E92EE5D5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2ED7-10CC-42C5-B8EF-619E4C4199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61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7A7BE1-F352-4651-9E7A-612C1D51C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C7421E-9B0D-4122-9438-FEE528450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69F793-371A-44D8-91A6-A9ABFF40E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C78F-AD21-419C-9A01-CEF5C93858E3}" type="datetimeFigureOut">
              <a:rPr lang="fr-FR" smtClean="0"/>
              <a:t>28/01/2022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33F3AF-878D-44E0-84B7-1B1A3A47F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C30707-CEDD-4048-953C-2802842B2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2ED7-10CC-42C5-B8EF-619E4C4199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7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536F98-430B-4E21-96EC-117C13705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1C1759-42D8-49B0-BFAF-82460F319C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29F539F-5A8B-4458-8D20-B07E46BEE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FD14FD-3A59-4921-9C45-65E111117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C78F-AD21-419C-9A01-CEF5C93858E3}" type="datetimeFigureOut">
              <a:rPr lang="fr-FR" smtClean="0"/>
              <a:t>28/01/2022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7ED836-91A1-45D6-9B07-B259FEE84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A6A5A7-A394-4FB0-9941-4F310148F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2ED7-10CC-42C5-B8EF-619E4C4199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63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240A84-BC3F-4F0B-B501-98956067A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28CD53-6345-4CCE-9CFC-6727280AE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2AAF9C-2CDB-4825-83B0-4F7B0A7DE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C3014B3-7E61-4520-9CA8-7EAB6FF1C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E79BD82-9525-4BEE-86CB-A49701B32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8B0D1D4-D6C1-4472-8298-AC76567C2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C78F-AD21-419C-9A01-CEF5C93858E3}" type="datetimeFigureOut">
              <a:rPr lang="fr-FR" smtClean="0"/>
              <a:t>28/01/2022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B71312A-623D-44DF-9055-D9C804C05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DBBBE75-8FFA-4566-9934-4A6A300E3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2ED7-10CC-42C5-B8EF-619E4C4199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63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D5DCA2-E09E-460B-A375-945F13584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30DC441-38BF-4EB3-87C9-3CA017CF1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C78F-AD21-419C-9A01-CEF5C93858E3}" type="datetimeFigureOut">
              <a:rPr lang="fr-FR" smtClean="0"/>
              <a:t>28/01/2022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6317F8C-3F8A-4A42-8A71-D4FBE7110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C11448-8CB7-41B6-ADB8-4DAAA7283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2ED7-10CC-42C5-B8EF-619E4C4199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65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FDAF31-648F-4776-B96E-5DD4CBAAA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C78F-AD21-419C-9A01-CEF5C93858E3}" type="datetimeFigureOut">
              <a:rPr lang="fr-FR" smtClean="0"/>
              <a:t>28/01/2022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CD9EB63-8B72-4DE0-98CC-ADE44DF6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449DB2-B5C7-4EFF-B29E-2FB895CD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2ED7-10CC-42C5-B8EF-619E4C4199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27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CE5555-F70C-4C9E-878C-4ED21542A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42CB91-75CD-4904-910B-EF210AA80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BFD970-868A-4B64-A526-ADF8E6C73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53F3AB-AA42-43D6-8F3A-EE0C020D3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C78F-AD21-419C-9A01-CEF5C93858E3}" type="datetimeFigureOut">
              <a:rPr lang="fr-FR" smtClean="0"/>
              <a:t>28/01/2022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5B9411-5EE7-4350-9B1C-C8181505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BBAF45-BB82-471B-BA95-6601B3255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2ED7-10CC-42C5-B8EF-619E4C4199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00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91BC43-B8E3-43D1-9998-6C779B5A5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6050A85-8EDC-4D59-96F6-98B9F2EBAA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5A9632-AB16-405B-BB49-D24EE7C61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92F5C11-A998-4EAB-A122-FBE382769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C78F-AD21-419C-9A01-CEF5C93858E3}" type="datetimeFigureOut">
              <a:rPr lang="fr-FR" smtClean="0"/>
              <a:t>28/01/2022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ABF36E4-4942-42F1-AFB7-69C725F2F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17E2F6-EF93-422E-9FC9-171D1E9C2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2ED7-10CC-42C5-B8EF-619E4C4199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593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F2399D4-A11C-4215-B1CB-4182254F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7C45A6-7BCC-432E-9DEA-6636AC45D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DCF506-610E-4D16-8AFB-B4C6779B54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C78F-AD21-419C-9A01-CEF5C93858E3}" type="datetimeFigureOut">
              <a:rPr lang="fr-FR" smtClean="0"/>
              <a:t>28/01/2022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9DDFE1-C6D6-46E1-BA5D-93C5FC5075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4BCC8A-6216-43B2-8373-E8BACCE6CB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62ED7-10CC-42C5-B8EF-619E4C4199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8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f83VqAlHPpw" TargetMode="External"/><Relationship Id="rId13" Type="http://schemas.openxmlformats.org/officeDocument/2006/relationships/hyperlink" Target="http://www.etsl.fr/" TargetMode="External"/><Relationship Id="rId3" Type="http://schemas.openxmlformats.org/officeDocument/2006/relationships/hyperlink" Target="http://www.etsl.fr/formation/bts-metiers-de-la-chimie/" TargetMode="External"/><Relationship Id="rId7" Type="http://schemas.openxmlformats.org/officeDocument/2006/relationships/hyperlink" Target="http://www.etsl.fr/formation/bts_bioanalyses_et_controles/" TargetMode="External"/><Relationship Id="rId12" Type="http://schemas.openxmlformats.org/officeDocument/2006/relationships/hyperlink" Target="https://youtu.be/dGf99-1smk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2xUjYqu0bqM" TargetMode="External"/><Relationship Id="rId11" Type="http://schemas.openxmlformats.org/officeDocument/2006/relationships/hyperlink" Target="http://www.etsl.fr/formation/classe-tremplin-pour-une-reorientation-active/" TargetMode="External"/><Relationship Id="rId5" Type="http://schemas.openxmlformats.org/officeDocument/2006/relationships/hyperlink" Target="https://youtu.be/mjH7E6LPCac" TargetMode="External"/><Relationship Id="rId10" Type="http://schemas.openxmlformats.org/officeDocument/2006/relationships/hyperlink" Target="https://youtu.be/k7orWFLWZU0" TargetMode="External"/><Relationship Id="rId4" Type="http://schemas.openxmlformats.org/officeDocument/2006/relationships/hyperlink" Target="https://youtu.be/0HzKmYDap18" TargetMode="External"/><Relationship Id="rId9" Type="http://schemas.openxmlformats.org/officeDocument/2006/relationships/hyperlink" Target="https://youtu.be/rZZ8pnFJVZ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AD998276-0255-4F54-8669-C7C518066C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63" y="207409"/>
            <a:ext cx="6991350" cy="1762125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2CBF33E-5BF7-43FC-A7ED-9201D7105BC9}"/>
              </a:ext>
            </a:extLst>
          </p:cNvPr>
          <p:cNvSpPr txBox="1"/>
          <p:nvPr/>
        </p:nvSpPr>
        <p:spPr>
          <a:xfrm>
            <a:off x="226941" y="2204259"/>
            <a:ext cx="489243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>
                <a:solidFill>
                  <a:srgbClr val="5EAE4B"/>
                </a:solidFill>
              </a:rPr>
              <a:t>BTS Métiers de la Chimie</a:t>
            </a:r>
          </a:p>
          <a:p>
            <a:r>
              <a:rPr lang="fr-FR" sz="2400" dirty="0"/>
              <a:t>    </a:t>
            </a:r>
            <a:r>
              <a:rPr lang="fr-FR" sz="2400" dirty="0">
                <a:solidFill>
                  <a:srgbClr val="5EAE4B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 en ligne</a:t>
            </a:r>
            <a:r>
              <a:rPr lang="fr-FR" sz="2400" dirty="0">
                <a:solidFill>
                  <a:srgbClr val="5EAE4B"/>
                </a:solidFill>
              </a:rPr>
              <a:t> </a:t>
            </a:r>
          </a:p>
          <a:p>
            <a:endParaRPr lang="fr-FR" sz="2400" dirty="0"/>
          </a:p>
          <a:p>
            <a:r>
              <a:rPr lang="fr-FR" sz="2400" dirty="0"/>
              <a:t>    La Formulation en BTS sur </a:t>
            </a:r>
            <a:r>
              <a:rPr lang="fr-FR" sz="2400" dirty="0">
                <a:solidFill>
                  <a:srgbClr val="5EAE4B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YouTube</a:t>
            </a:r>
            <a:r>
              <a:rPr lang="fr-FR" sz="2400" dirty="0"/>
              <a:t> </a:t>
            </a:r>
          </a:p>
          <a:p>
            <a:endParaRPr lang="fr-FR" sz="2400" dirty="0"/>
          </a:p>
          <a:p>
            <a:r>
              <a:rPr lang="fr-FR" sz="2400" dirty="0"/>
              <a:t>    Filière par apprentissage : </a:t>
            </a:r>
            <a:r>
              <a:rPr lang="fr-FR" sz="2400" dirty="0">
                <a:solidFill>
                  <a:srgbClr val="5EAE4B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film</a:t>
            </a:r>
            <a:endParaRPr lang="fr-FR" sz="2400" dirty="0">
              <a:solidFill>
                <a:srgbClr val="5EAE4B"/>
              </a:solidFill>
            </a:endParaRPr>
          </a:p>
          <a:p>
            <a:r>
              <a:rPr lang="fr-FR" sz="2400" dirty="0"/>
              <a:t>    Passerelle 2A : </a:t>
            </a:r>
            <a:r>
              <a:rPr lang="fr-FR" sz="2400" dirty="0">
                <a:solidFill>
                  <a:srgbClr val="5EAE4B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film</a:t>
            </a:r>
            <a:endParaRPr lang="fr-FR" sz="2400" dirty="0">
              <a:solidFill>
                <a:srgbClr val="5EAE4B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CFB0A49-CE04-4AF2-8096-C3744DAE0352}"/>
              </a:ext>
            </a:extLst>
          </p:cNvPr>
          <p:cNvSpPr txBox="1"/>
          <p:nvPr/>
        </p:nvSpPr>
        <p:spPr>
          <a:xfrm>
            <a:off x="6046980" y="2180551"/>
            <a:ext cx="541725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>
                <a:solidFill>
                  <a:srgbClr val="B32A22"/>
                </a:solidFill>
              </a:rPr>
              <a:t>BTS </a:t>
            </a:r>
            <a:r>
              <a:rPr lang="fr-FR" sz="3200" b="1" dirty="0" err="1">
                <a:solidFill>
                  <a:srgbClr val="B32A22"/>
                </a:solidFill>
              </a:rPr>
              <a:t>Bioanalyses</a:t>
            </a:r>
            <a:r>
              <a:rPr lang="fr-FR" sz="3200" b="1" dirty="0">
                <a:solidFill>
                  <a:srgbClr val="B32A22"/>
                </a:solidFill>
              </a:rPr>
              <a:t> et contrôles</a:t>
            </a:r>
          </a:p>
          <a:p>
            <a:r>
              <a:rPr lang="fr-FR" sz="2400" dirty="0"/>
              <a:t>    </a:t>
            </a:r>
            <a:r>
              <a:rPr lang="fr-FR" sz="2400" dirty="0">
                <a:solidFill>
                  <a:srgbClr val="B32A2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 en ligne</a:t>
            </a:r>
            <a:endParaRPr lang="fr-FR" sz="2400" dirty="0">
              <a:solidFill>
                <a:srgbClr val="B32A22"/>
              </a:solidFill>
            </a:endParaRPr>
          </a:p>
          <a:p>
            <a:endParaRPr lang="fr-FR" sz="2400" dirty="0"/>
          </a:p>
          <a:p>
            <a:r>
              <a:rPr lang="fr-FR" sz="2400" dirty="0"/>
              <a:t>    La Culture cellulaire en BTS sur </a:t>
            </a:r>
            <a:r>
              <a:rPr lang="fr-FR" sz="2400" dirty="0">
                <a:solidFill>
                  <a:srgbClr val="B32A2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YouTube</a:t>
            </a:r>
            <a:endParaRPr lang="fr-FR" sz="2400" dirty="0">
              <a:solidFill>
                <a:srgbClr val="B32A22"/>
              </a:solidFill>
            </a:endParaRPr>
          </a:p>
          <a:p>
            <a:endParaRPr lang="fr-FR" sz="2400" dirty="0"/>
          </a:p>
          <a:p>
            <a:r>
              <a:rPr lang="fr-FR" sz="2400" dirty="0"/>
              <a:t>    Filière par apprentissage : </a:t>
            </a:r>
            <a:r>
              <a:rPr lang="fr-FR" sz="2400" dirty="0">
                <a:solidFill>
                  <a:srgbClr val="B32A22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film</a:t>
            </a:r>
            <a:endParaRPr lang="fr-FR" sz="2400" dirty="0">
              <a:solidFill>
                <a:srgbClr val="B32A22"/>
              </a:solidFill>
            </a:endParaRPr>
          </a:p>
          <a:p>
            <a:r>
              <a:rPr lang="fr-FR" sz="2400" dirty="0"/>
              <a:t>    Passerelle 2A : </a:t>
            </a:r>
            <a:r>
              <a:rPr lang="fr-FR" sz="2400" dirty="0">
                <a:solidFill>
                  <a:srgbClr val="B32A22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film</a:t>
            </a:r>
            <a:endParaRPr lang="fr-FR" sz="2400" dirty="0">
              <a:solidFill>
                <a:srgbClr val="B32A22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AF1FAEF-A239-48D2-A048-647FCB764DCA}"/>
              </a:ext>
            </a:extLst>
          </p:cNvPr>
          <p:cNvSpPr txBox="1"/>
          <p:nvPr/>
        </p:nvSpPr>
        <p:spPr>
          <a:xfrm>
            <a:off x="3309105" y="5293071"/>
            <a:ext cx="44261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>
                <a:solidFill>
                  <a:srgbClr val="D8AC43"/>
                </a:solidFill>
              </a:rPr>
              <a:t>Classe Tremplin</a:t>
            </a:r>
          </a:p>
          <a:p>
            <a:r>
              <a:rPr lang="fr-FR" sz="2400" dirty="0">
                <a:solidFill>
                  <a:srgbClr val="D8AC43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 en ligne</a:t>
            </a:r>
            <a:endParaRPr lang="fr-FR" sz="2400" dirty="0">
              <a:solidFill>
                <a:srgbClr val="D8AC43"/>
              </a:solidFill>
            </a:endParaRPr>
          </a:p>
          <a:p>
            <a:r>
              <a:rPr lang="fr-FR" sz="2400" dirty="0"/>
              <a:t>Remise à niveau scientifique : </a:t>
            </a:r>
            <a:r>
              <a:rPr lang="fr-FR" sz="2400" dirty="0">
                <a:solidFill>
                  <a:srgbClr val="D8AC43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film</a:t>
            </a:r>
            <a:endParaRPr lang="fr-FR" sz="2400" dirty="0">
              <a:solidFill>
                <a:srgbClr val="D8AC43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0D771E1-1296-4009-B58D-7D863BE1B16A}"/>
              </a:ext>
            </a:extLst>
          </p:cNvPr>
          <p:cNvSpPr txBox="1"/>
          <p:nvPr/>
        </p:nvSpPr>
        <p:spPr>
          <a:xfrm>
            <a:off x="8324850" y="538663"/>
            <a:ext cx="33623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dirty="0"/>
              <a:t>Pour plus d’information :</a:t>
            </a:r>
          </a:p>
          <a:p>
            <a:pPr algn="ctr"/>
            <a:r>
              <a:rPr lang="fr-FR" sz="2400" dirty="0">
                <a:hlinkClick r:id="rId13"/>
              </a:rPr>
              <a:t>www.etsl.fr</a:t>
            </a:r>
            <a:endParaRPr lang="fr-FR" sz="2400" dirty="0"/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15A90EF8-70CD-4C3B-AC74-9DE1168D7564}"/>
              </a:ext>
            </a:extLst>
          </p:cNvPr>
          <p:cNvCxnSpPr/>
          <p:nvPr/>
        </p:nvCxnSpPr>
        <p:spPr>
          <a:xfrm>
            <a:off x="444617" y="2766305"/>
            <a:ext cx="0" cy="2160000"/>
          </a:xfrm>
          <a:prstGeom prst="line">
            <a:avLst/>
          </a:prstGeom>
          <a:ln w="25400">
            <a:solidFill>
              <a:srgbClr val="5EAE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90E9D6FE-0D25-464C-ABE4-E31C3B4CA4FB}"/>
              </a:ext>
            </a:extLst>
          </p:cNvPr>
          <p:cNvCxnSpPr/>
          <p:nvPr/>
        </p:nvCxnSpPr>
        <p:spPr>
          <a:xfrm>
            <a:off x="6270029" y="2760078"/>
            <a:ext cx="0" cy="2160000"/>
          </a:xfrm>
          <a:prstGeom prst="line">
            <a:avLst/>
          </a:prstGeom>
          <a:ln w="25400">
            <a:solidFill>
              <a:srgbClr val="B32A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99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2EFB63820F0C41B6532ABF0F44B879" ma:contentTypeVersion="13" ma:contentTypeDescription="Crée un document." ma:contentTypeScope="" ma:versionID="e7f6098ec46e655a5ba70166bddfa8e6">
  <xsd:schema xmlns:xsd="http://www.w3.org/2001/XMLSchema" xmlns:xs="http://www.w3.org/2001/XMLSchema" xmlns:p="http://schemas.microsoft.com/office/2006/metadata/properties" xmlns:ns2="2a13e966-83ea-446f-9ee0-2c3957e77a21" xmlns:ns3="5469af70-d5cb-47d5-9e89-84b1c7ac045a" targetNamespace="http://schemas.microsoft.com/office/2006/metadata/properties" ma:root="true" ma:fieldsID="1c160da51e43299fb4f681baf33fe621" ns2:_="" ns3:_="">
    <xsd:import namespace="2a13e966-83ea-446f-9ee0-2c3957e77a21"/>
    <xsd:import namespace="5469af70-d5cb-47d5-9e89-84b1c7ac04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13e966-83ea-446f-9ee0-2c3957e77a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69af70-d5cb-47d5-9e89-84b1c7ac045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B0C012-3342-4064-9709-31E7D722C64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D4E1056-1E5E-4056-A68A-66EC098C63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13e966-83ea-446f-9ee0-2c3957e77a21"/>
    <ds:schemaRef ds:uri="5469af70-d5cb-47d5-9e89-84b1c7ac04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817F42-3C33-4A97-8FDB-0D54A8BAA4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74</Words>
  <Application>Microsoft Office PowerPoint</Application>
  <PresentationFormat>Grand écran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DDFPT ETSL</dc:creator>
  <cp:lastModifiedBy>Marion FLAMEN</cp:lastModifiedBy>
  <cp:revision>4</cp:revision>
  <dcterms:created xsi:type="dcterms:W3CDTF">2021-03-02T14:43:18Z</dcterms:created>
  <dcterms:modified xsi:type="dcterms:W3CDTF">2022-01-28T09:47:13Z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1669900</vt:r8>
  </property>
  <property fmtid="{D5CDD505-2E9C-101B-9397-08002B2CF9AE}" pid="3" name="ContentTypeId">
    <vt:lpwstr>0x0101003E2EFB63820F0C41B6532ABF0F44B879</vt:lpwstr>
  </property>
  <property fmtid="{D5CDD505-2E9C-101B-9397-08002B2CF9AE}" pid="4" name="ComplianceAssetId">
    <vt:lpwstr/>
  </property>
</Properties>
</file>